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</p:sldIdLst>
  <p:sldSz cx="7556500" cy="10693400"/>
  <p:notesSz cx="6735763" cy="9866313"/>
  <p:embeddedFontLst>
    <p:embeddedFont>
      <p:font typeface="AR P丸ゴシック体E" panose="020F0900000000000000" pitchFamily="50" charset="-128"/>
      <p:regular r:id="rId4"/>
    </p:embeddedFont>
    <p:embeddedFont>
      <p:font typeface="BIZ UDPゴシック" panose="020B0400000000000000" pitchFamily="50" charset="-128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G創英角ｺﾞｼｯｸUB" panose="020B0909000000000000" pitchFamily="49" charset="-12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00C057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026" y="42"/>
      </p:cViewPr>
      <p:guideLst>
        <p:guide orient="horz" pos="2168"/>
        <p:guide pos="2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pepabo.zoom.us/webinar/register/WN_pY7mNRcHSZ-xxgJ5hqNo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64" y="3911939"/>
            <a:ext cx="7593553" cy="2315420"/>
          </a:xfrm>
          <a:custGeom>
            <a:avLst/>
            <a:gdLst/>
            <a:ahLst/>
            <a:cxnLst/>
            <a:rect l="l" t="t" r="r" b="b"/>
            <a:pathLst>
              <a:path w="2705463" h="820554">
                <a:moveTo>
                  <a:pt x="0" y="0"/>
                </a:moveTo>
                <a:lnTo>
                  <a:pt x="2705463" y="0"/>
                </a:lnTo>
                <a:lnTo>
                  <a:pt x="2705463" y="820554"/>
                </a:lnTo>
                <a:lnTo>
                  <a:pt x="0" y="82055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ja-JP" altLang="en-US" dirty="0"/>
          </a:p>
        </p:txBody>
      </p:sp>
      <p:sp>
        <p:nvSpPr>
          <p:cNvPr id="30" name="TextBox 30"/>
          <p:cNvSpPr txBox="1"/>
          <p:nvPr/>
        </p:nvSpPr>
        <p:spPr>
          <a:xfrm>
            <a:off x="52524" y="7042353"/>
            <a:ext cx="3996682" cy="360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en-US" sz="2250" b="1" dirty="0">
                <a:solidFill>
                  <a:srgbClr val="000000"/>
                </a:solidFill>
                <a:latin typeface="+mn-ea"/>
              </a:rPr>
              <a:t>時間：13:30-16:00(</a:t>
            </a:r>
            <a:r>
              <a:rPr lang="en-US" sz="2250" b="1" dirty="0" err="1">
                <a:solidFill>
                  <a:srgbClr val="000000"/>
                </a:solidFill>
                <a:latin typeface="+mn-ea"/>
              </a:rPr>
              <a:t>各回共通</a:t>
            </a:r>
            <a:r>
              <a:rPr lang="en-US" sz="2250" b="1" dirty="0">
                <a:solidFill>
                  <a:srgbClr val="000000"/>
                </a:solidFill>
                <a:latin typeface="+mn-ea"/>
              </a:rPr>
              <a:t>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85821" y="7042353"/>
            <a:ext cx="2707308" cy="360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en-US" sz="2250" b="1" dirty="0" err="1">
                <a:solidFill>
                  <a:srgbClr val="000000"/>
                </a:solidFill>
                <a:latin typeface="+mn-ea"/>
              </a:rPr>
              <a:t>費用：無料</a:t>
            </a:r>
            <a:endParaRPr lang="en-US" sz="225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0650" y="4660900"/>
            <a:ext cx="7222917" cy="1012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9"/>
              </a:lnSpc>
              <a:spcBef>
                <a:spcPct val="0"/>
              </a:spcBef>
            </a:pPr>
            <a:r>
              <a:rPr lang="en-US" sz="2349" b="1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商工会</a:t>
            </a:r>
            <a:r>
              <a:rPr lang="ja-JP" altLang="en-US" sz="2349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会員限定</a:t>
            </a:r>
            <a:endParaRPr lang="en-US" sz="2349" b="1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5249"/>
              </a:lnSpc>
              <a:spcBef>
                <a:spcPct val="0"/>
              </a:spcBef>
            </a:pPr>
            <a:r>
              <a:rPr lang="en-US" sz="3200" dirty="0" err="1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グーペオンライン</a:t>
            </a:r>
            <a:r>
              <a:rPr lang="ja-JP" altLang="en-US" sz="32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セミナー</a:t>
            </a:r>
            <a:r>
              <a:rPr lang="en-US" sz="3200" dirty="0" err="1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のお知らせ</a:t>
            </a:r>
            <a:endParaRPr lang="en-US" sz="32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0650" y="4135901"/>
            <a:ext cx="7549200" cy="294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0"/>
              </a:lnSpc>
              <a:spcBef>
                <a:spcPct val="0"/>
              </a:spcBef>
            </a:pPr>
            <a:r>
              <a:rPr lang="en-US" sz="1750" b="1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令和</a:t>
            </a:r>
            <a:r>
              <a:rPr lang="ja-JP" altLang="en-US" sz="1750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４</a:t>
            </a:r>
            <a:r>
              <a:rPr lang="en-US" sz="1750" b="1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年度グーペ推進事業</a:t>
            </a:r>
            <a:endParaRPr lang="en-US" sz="1750" b="1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8102D9-5DDA-5559-1FBD-EDD4638A8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" y="201909"/>
            <a:ext cx="7549199" cy="37543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F445043-5FB5-FD70-5273-90A7829D2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06" y="4047799"/>
            <a:ext cx="1669433" cy="890364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0A8A9116-CEC4-9018-F77E-2F37EBCBBE95}"/>
              </a:ext>
            </a:extLst>
          </p:cNvPr>
          <p:cNvSpPr txBox="1"/>
          <p:nvPr/>
        </p:nvSpPr>
        <p:spPr>
          <a:xfrm>
            <a:off x="69081" y="7629201"/>
            <a:ext cx="7418338" cy="110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70"/>
              </a:lnSpc>
              <a:spcBef>
                <a:spcPct val="0"/>
              </a:spcBef>
            </a:pPr>
            <a:r>
              <a:rPr lang="en-US" sz="2250" b="1" dirty="0" err="1">
                <a:solidFill>
                  <a:srgbClr val="000000"/>
                </a:solidFill>
                <a:latin typeface="+mn-ea"/>
              </a:rPr>
              <a:t>申込URL</a:t>
            </a:r>
            <a:r>
              <a:rPr lang="en-US" sz="2250" b="1" dirty="0">
                <a:solidFill>
                  <a:srgbClr val="000000"/>
                </a:solidFill>
                <a:latin typeface="+mn-ea"/>
              </a:rPr>
              <a:t>:</a:t>
            </a:r>
          </a:p>
          <a:p>
            <a:pPr algn="just">
              <a:lnSpc>
                <a:spcPts val="2170"/>
              </a:lnSpc>
              <a:spcBef>
                <a:spcPct val="0"/>
              </a:spcBef>
            </a:pPr>
            <a:r>
              <a:rPr lang="en-US" sz="1550" b="1" dirty="0">
                <a:solidFill>
                  <a:srgbClr val="000000"/>
                </a:solidFill>
                <a:latin typeface="+mn-ea"/>
                <a:hlinkClick r:id="rId4"/>
              </a:rPr>
              <a:t>https://pepabo.zoom.us/webinar/register/WN_pY7mNRcHSZ-xxgJ5hqNoEw</a:t>
            </a:r>
            <a:endParaRPr lang="en-US" sz="1550" b="1" dirty="0">
              <a:solidFill>
                <a:srgbClr val="000000"/>
              </a:solidFill>
              <a:latin typeface="+mn-ea"/>
            </a:endParaRPr>
          </a:p>
          <a:p>
            <a:pPr algn="just">
              <a:lnSpc>
                <a:spcPts val="2170"/>
              </a:lnSpc>
              <a:spcBef>
                <a:spcPct val="0"/>
              </a:spcBef>
            </a:pPr>
            <a:r>
              <a:rPr lang="ja-JP" altLang="en-US" sz="1550" b="1" dirty="0">
                <a:solidFill>
                  <a:srgbClr val="000000"/>
                </a:solidFill>
                <a:latin typeface="+mn-ea"/>
              </a:rPr>
              <a:t>にアクセスをするか、右下の</a:t>
            </a:r>
            <a:r>
              <a:rPr lang="en-US" altLang="ja-JP" sz="1550" b="1" dirty="0">
                <a:solidFill>
                  <a:srgbClr val="000000"/>
                </a:solidFill>
                <a:latin typeface="+mn-ea"/>
              </a:rPr>
              <a:t>QR</a:t>
            </a:r>
            <a:r>
              <a:rPr lang="ja-JP" altLang="en-US" sz="1550" b="1" dirty="0">
                <a:solidFill>
                  <a:srgbClr val="000000"/>
                </a:solidFill>
                <a:latin typeface="+mn-ea"/>
              </a:rPr>
              <a:t>コードからお申し込みください</a:t>
            </a:r>
            <a:endParaRPr lang="en-US" sz="1550" b="1" dirty="0">
              <a:solidFill>
                <a:srgbClr val="000000"/>
              </a:solidFill>
              <a:latin typeface="+mn-ea"/>
            </a:endParaRPr>
          </a:p>
          <a:p>
            <a:pPr algn="just">
              <a:lnSpc>
                <a:spcPts val="2170"/>
              </a:lnSpc>
              <a:spcBef>
                <a:spcPct val="0"/>
              </a:spcBef>
            </a:pPr>
            <a:endParaRPr lang="en-US" sz="1550" b="1" dirty="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43250974-2CDD-E4B6-D453-C16B4BDB567D}"/>
              </a:ext>
            </a:extLst>
          </p:cNvPr>
          <p:cNvGrpSpPr/>
          <p:nvPr/>
        </p:nvGrpSpPr>
        <p:grpSpPr>
          <a:xfrm>
            <a:off x="5033406" y="8951613"/>
            <a:ext cx="2187281" cy="1646431"/>
            <a:chOff x="0" y="0"/>
            <a:chExt cx="783872" cy="590044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D4C27C88-41CE-254C-F452-624518E9726D}"/>
                </a:ext>
              </a:extLst>
            </p:cNvPr>
            <p:cNvSpPr/>
            <p:nvPr/>
          </p:nvSpPr>
          <p:spPr>
            <a:xfrm>
              <a:off x="0" y="0"/>
              <a:ext cx="783872" cy="590044"/>
            </a:xfrm>
            <a:custGeom>
              <a:avLst/>
              <a:gdLst/>
              <a:ahLst/>
              <a:cxnLst/>
              <a:rect l="l" t="t" r="r" b="b"/>
              <a:pathLst>
                <a:path w="783872" h="590044">
                  <a:moveTo>
                    <a:pt x="0" y="0"/>
                  </a:moveTo>
                  <a:lnTo>
                    <a:pt x="783872" y="0"/>
                  </a:lnTo>
                  <a:lnTo>
                    <a:pt x="783872" y="590044"/>
                  </a:lnTo>
                  <a:lnTo>
                    <a:pt x="0" y="5900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C65234AE-A1D6-50B9-D029-D2089C63A71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0"/>
                </a:lnSpc>
              </a:pPr>
              <a:endParaRPr b="1">
                <a:latin typeface="+mn-ea"/>
              </a:endParaRPr>
            </a:p>
          </p:txBody>
        </p:sp>
      </p:grpSp>
      <p:pic>
        <p:nvPicPr>
          <p:cNvPr id="23" name="Picture 9">
            <a:extLst>
              <a:ext uri="{FF2B5EF4-FFF2-40B4-BE49-F238E27FC236}">
                <a16:creationId xmlns:a16="http://schemas.microsoft.com/office/drawing/2014/main" id="{69E63451-0FCA-D9EB-7442-21766DC98C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53275" y="9224333"/>
            <a:ext cx="1173930" cy="1173930"/>
          </a:xfrm>
          <a:prstGeom prst="rect">
            <a:avLst/>
          </a:prstGeom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id="{97D68B28-4031-5B30-8BC7-2AA5226EAC0A}"/>
              </a:ext>
            </a:extLst>
          </p:cNvPr>
          <p:cNvSpPr txBox="1"/>
          <p:nvPr/>
        </p:nvSpPr>
        <p:spPr>
          <a:xfrm>
            <a:off x="5078884" y="10387812"/>
            <a:ext cx="2187280" cy="116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9"/>
              </a:lnSpc>
              <a:spcBef>
                <a:spcPct val="0"/>
              </a:spcBef>
            </a:pPr>
            <a:r>
              <a:rPr lang="en-US" sz="742" b="1" dirty="0" err="1">
                <a:solidFill>
                  <a:srgbClr val="000000"/>
                </a:solidFill>
                <a:latin typeface="+mn-ea"/>
              </a:rPr>
              <a:t>QRコードは</a:t>
            </a:r>
            <a:r>
              <a:rPr lang="en-US" sz="742" b="1" dirty="0">
                <a:solidFill>
                  <a:srgbClr val="000000"/>
                </a:solidFill>
                <a:latin typeface="+mn-ea"/>
              </a:rPr>
              <a:t>(株)</a:t>
            </a:r>
            <a:r>
              <a:rPr lang="en-US" sz="742" b="1" dirty="0" err="1">
                <a:solidFill>
                  <a:srgbClr val="000000"/>
                </a:solidFill>
                <a:latin typeface="+mn-ea"/>
              </a:rPr>
              <a:t>デンソーウェーブの登録商標です</a:t>
            </a:r>
            <a:endParaRPr lang="en-US" sz="742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462D85C1-BAEF-E1B1-F8CB-6F3064B75404}"/>
              </a:ext>
            </a:extLst>
          </p:cNvPr>
          <p:cNvSpPr txBox="1"/>
          <p:nvPr/>
        </p:nvSpPr>
        <p:spPr>
          <a:xfrm>
            <a:off x="5538331" y="9039694"/>
            <a:ext cx="1173930" cy="198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9"/>
              </a:lnSpc>
              <a:spcBef>
                <a:spcPct val="0"/>
              </a:spcBef>
            </a:pPr>
            <a:r>
              <a:rPr lang="en-US" sz="1242" b="1" dirty="0" err="1">
                <a:solidFill>
                  <a:srgbClr val="000000"/>
                </a:solidFill>
                <a:latin typeface="+mn-ea"/>
              </a:rPr>
              <a:t>申込QRコード</a:t>
            </a:r>
            <a:endParaRPr lang="en-US" sz="1242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F16145B-62CA-43B7-109D-AAB3454C92BA}"/>
              </a:ext>
            </a:extLst>
          </p:cNvPr>
          <p:cNvSpPr/>
          <p:nvPr/>
        </p:nvSpPr>
        <p:spPr>
          <a:xfrm>
            <a:off x="4829896" y="8932945"/>
            <a:ext cx="2657523" cy="16439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272F7FEB-929D-BAF7-C6B8-271290DDE86F}"/>
              </a:ext>
            </a:extLst>
          </p:cNvPr>
          <p:cNvSpPr txBox="1"/>
          <p:nvPr/>
        </p:nvSpPr>
        <p:spPr>
          <a:xfrm>
            <a:off x="3854093" y="6507780"/>
            <a:ext cx="3736596" cy="360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  <a:spcBef>
                <a:spcPct val="0"/>
              </a:spcBef>
            </a:pPr>
            <a:r>
              <a:rPr lang="ja-JP" altLang="en-US" sz="2250" b="1" dirty="0">
                <a:latin typeface="+mn-ea"/>
              </a:rPr>
              <a:t>応用編</a:t>
            </a:r>
            <a:r>
              <a:rPr lang="en-US" sz="2250" b="1" dirty="0">
                <a:latin typeface="+mn-ea"/>
              </a:rPr>
              <a:t>：11/14(</a:t>
            </a:r>
            <a:r>
              <a:rPr lang="ja-JP" altLang="en-US" sz="2250" b="1" dirty="0">
                <a:latin typeface="+mn-ea"/>
              </a:rPr>
              <a:t>月</a:t>
            </a:r>
            <a:r>
              <a:rPr lang="en-US" sz="2250" b="1" dirty="0">
                <a:latin typeface="+mn-ea"/>
              </a:rPr>
              <a:t>)、2/8(</a:t>
            </a:r>
            <a:r>
              <a:rPr lang="ja-JP" altLang="en-US" sz="2250" b="1" dirty="0">
                <a:latin typeface="+mn-ea"/>
              </a:rPr>
              <a:t>水</a:t>
            </a:r>
            <a:r>
              <a:rPr lang="en-US" sz="2250" b="1" dirty="0">
                <a:latin typeface="+mn-ea"/>
              </a:rPr>
              <a:t>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F2EB0D-D4AC-4060-FF3A-DBCFF5B27B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4" y="8623300"/>
            <a:ext cx="4388789" cy="1967515"/>
          </a:xfrm>
          <a:prstGeom prst="rect">
            <a:avLst/>
          </a:prstGeom>
        </p:spPr>
      </p:pic>
      <p:sp>
        <p:nvSpPr>
          <p:cNvPr id="29" name="TextBox 9">
            <a:extLst>
              <a:ext uri="{FF2B5EF4-FFF2-40B4-BE49-F238E27FC236}">
                <a16:creationId xmlns:a16="http://schemas.microsoft.com/office/drawing/2014/main" id="{ABB16006-CF84-A1C9-C510-1F3CAC419698}"/>
              </a:ext>
            </a:extLst>
          </p:cNvPr>
          <p:cNvSpPr txBox="1"/>
          <p:nvPr/>
        </p:nvSpPr>
        <p:spPr>
          <a:xfrm>
            <a:off x="41654" y="6507780"/>
            <a:ext cx="3736596" cy="360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  <a:spcBef>
                <a:spcPct val="0"/>
              </a:spcBef>
            </a:pPr>
            <a:r>
              <a:rPr lang="ja-JP" altLang="en-US" sz="2250" b="1" dirty="0">
                <a:latin typeface="+mn-ea"/>
              </a:rPr>
              <a:t>基礎編</a:t>
            </a:r>
            <a:r>
              <a:rPr lang="en-US" sz="2250" b="1" dirty="0">
                <a:latin typeface="+mn-ea"/>
              </a:rPr>
              <a:t>：9/22(</a:t>
            </a:r>
            <a:r>
              <a:rPr lang="ja-JP" altLang="en-US" sz="2250" b="1" dirty="0">
                <a:latin typeface="+mn-ea"/>
              </a:rPr>
              <a:t>木</a:t>
            </a:r>
            <a:r>
              <a:rPr lang="en-US" sz="2250" b="1" dirty="0">
                <a:latin typeface="+mn-ea"/>
              </a:rPr>
              <a:t>)、1/23(</a:t>
            </a:r>
            <a:r>
              <a:rPr lang="ja-JP" altLang="en-US" sz="2250" b="1" dirty="0">
                <a:latin typeface="+mn-ea"/>
              </a:rPr>
              <a:t>月</a:t>
            </a:r>
            <a:r>
              <a:rPr lang="en-US" sz="2250" b="1" dirty="0">
                <a:latin typeface="+mn-ea"/>
              </a:rPr>
              <a:t>)</a:t>
            </a:r>
          </a:p>
        </p:txBody>
      </p:sp>
      <p:sp>
        <p:nvSpPr>
          <p:cNvPr id="27" name="スクロール: 横 26">
            <a:extLst>
              <a:ext uri="{FF2B5EF4-FFF2-40B4-BE49-F238E27FC236}">
                <a16:creationId xmlns:a16="http://schemas.microsoft.com/office/drawing/2014/main" id="{33BF5915-3220-DCA3-2A9F-03D9F9ED81F7}"/>
              </a:ext>
            </a:extLst>
          </p:cNvPr>
          <p:cNvSpPr/>
          <p:nvPr/>
        </p:nvSpPr>
        <p:spPr>
          <a:xfrm>
            <a:off x="5392427" y="116498"/>
            <a:ext cx="1465737" cy="357277"/>
          </a:xfrm>
          <a:prstGeom prst="horizontalScroll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商工会会員限定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6AAC86-E2EC-3C02-F516-F75FEB7D3CD6}"/>
              </a:ext>
            </a:extLst>
          </p:cNvPr>
          <p:cNvSpPr txBox="1"/>
          <p:nvPr/>
        </p:nvSpPr>
        <p:spPr>
          <a:xfrm>
            <a:off x="136455" y="5872390"/>
            <a:ext cx="7465891" cy="26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0"/>
              </a:lnSpc>
            </a:pPr>
            <a:r>
              <a:rPr lang="en-US" sz="1400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lang="en-US" sz="1400" b="1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グーペはホームページが</a:t>
            </a:r>
            <a:r>
              <a:rPr lang="ja-JP" altLang="en-US" sz="1400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作成できる</a:t>
            </a:r>
            <a:r>
              <a:rPr lang="en-US" sz="1400" b="1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サービスです</a:t>
            </a:r>
            <a:r>
              <a:rPr lang="en-US" sz="1400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7543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719" y="165100"/>
            <a:ext cx="7549200" cy="6553200"/>
          </a:xfrm>
          <a:custGeom>
            <a:avLst/>
            <a:gdLst/>
            <a:ahLst/>
            <a:cxnLst/>
            <a:rect l="l" t="t" r="r" b="b"/>
            <a:pathLst>
              <a:path w="2705463" h="1752712">
                <a:moveTo>
                  <a:pt x="0" y="0"/>
                </a:moveTo>
                <a:lnTo>
                  <a:pt x="2705463" y="0"/>
                </a:lnTo>
                <a:lnTo>
                  <a:pt x="2705463" y="1752712"/>
                </a:lnTo>
                <a:lnTo>
                  <a:pt x="0" y="175271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647486" y="366261"/>
            <a:ext cx="6261527" cy="6091796"/>
          </a:xfrm>
          <a:prstGeom prst="rect">
            <a:avLst/>
          </a:prstGeom>
        </p:spPr>
        <p:txBody>
          <a:bodyPr lIns="0" tIns="0" rIns="0" bIns="0" spcCol="36000" rtlCol="0" anchor="t">
            <a:spAutoFit/>
          </a:bodyPr>
          <a:lstStyle/>
          <a:p>
            <a:pPr algn="ctr">
              <a:lnSpc>
                <a:spcPts val="2473"/>
              </a:lnSpc>
              <a:spcBef>
                <a:spcPts val="600"/>
              </a:spcBef>
            </a:pPr>
            <a:r>
              <a:rPr lang="en-US" sz="2000" u="sng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</a:t>
            </a:r>
            <a:r>
              <a:rPr lang="en-US" sz="2000" u="sng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研修内容</a:t>
            </a:r>
            <a:r>
              <a:rPr lang="en-US" sz="2000" u="sng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</a:t>
            </a: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基礎編</a:t>
            </a: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ホームページの役割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ホームページ作成サービス『グーペ』のご紹介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・ホームページは準備が９割</a:t>
            </a: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・＜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事例紹介＞アクセス数の多いホームページ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ホームページのデザインを変更する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外部ツール活用のススメ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・ホームページの土台をつくる３つの設定</a:t>
            </a: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質疑応答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【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応用編</a:t>
            </a: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有料プランで使える機能紹介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外部サービスを連携する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・「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お知らせ」で情報発信をしよう</a:t>
            </a: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！</a:t>
            </a: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フリーページの活用事例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ホームページを検索結果に反映させる方法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ネットショップ作成サービスの紹介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ts val="1913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lang="en-US" sz="2000" dirty="0" err="1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質疑応答</a:t>
            </a:r>
            <a:endParaRPr lang="en-US" sz="20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6" name="Picture 37">
            <a:extLst>
              <a:ext uri="{FF2B5EF4-FFF2-40B4-BE49-F238E27FC236}">
                <a16:creationId xmlns:a16="http://schemas.microsoft.com/office/drawing/2014/main" id="{626BE877-33DB-506E-0F11-7434913A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450" y="9028275"/>
            <a:ext cx="2085752" cy="1112402"/>
          </a:xfrm>
          <a:prstGeom prst="rect">
            <a:avLst/>
          </a:prstGeom>
        </p:spPr>
      </p:pic>
      <p:pic>
        <p:nvPicPr>
          <p:cNvPr id="17" name="Picture 38">
            <a:extLst>
              <a:ext uri="{FF2B5EF4-FFF2-40B4-BE49-F238E27FC236}">
                <a16:creationId xmlns:a16="http://schemas.microsoft.com/office/drawing/2014/main" id="{904C3CE5-965F-F240-1D24-52A3C25165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1958" y="9303937"/>
            <a:ext cx="3340161" cy="561077"/>
          </a:xfrm>
          <a:prstGeom prst="rect">
            <a:avLst/>
          </a:prstGeom>
        </p:spPr>
      </p:pic>
      <p:sp>
        <p:nvSpPr>
          <p:cNvPr id="19" name="TextBox 30">
            <a:extLst>
              <a:ext uri="{FF2B5EF4-FFF2-40B4-BE49-F238E27FC236}">
                <a16:creationId xmlns:a16="http://schemas.microsoft.com/office/drawing/2014/main" id="{33E55B60-3A9C-EEBD-67A9-F803D86374AA}"/>
              </a:ext>
            </a:extLst>
          </p:cNvPr>
          <p:cNvSpPr txBox="1"/>
          <p:nvPr/>
        </p:nvSpPr>
        <p:spPr>
          <a:xfrm>
            <a:off x="647486" y="7081356"/>
            <a:ext cx="6261526" cy="15565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ja-JP" altLang="en-US" sz="2250" b="1" dirty="0">
                <a:solidFill>
                  <a:srgbClr val="000000"/>
                </a:solidFill>
                <a:latin typeface="+mn-ea"/>
              </a:rPr>
              <a:t>　　　　　</a:t>
            </a:r>
            <a:endParaRPr lang="en-US" altLang="ja-JP" sz="2250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ts val="3149"/>
              </a:lnSpc>
            </a:pPr>
            <a:r>
              <a:rPr lang="ja-JP" altLang="en-US" sz="2250" b="1" dirty="0">
                <a:solidFill>
                  <a:srgbClr val="000000"/>
                </a:solidFill>
                <a:latin typeface="+mn-ea"/>
              </a:rPr>
              <a:t>　　　　　</a:t>
            </a:r>
            <a:r>
              <a:rPr lang="ja-JP" altLang="en-US" sz="2400" b="1" dirty="0">
                <a:solidFill>
                  <a:srgbClr val="000000"/>
                </a:solidFill>
                <a:latin typeface="+mn-ea"/>
              </a:rPr>
              <a:t>　問合わせ先</a:t>
            </a:r>
            <a:r>
              <a:rPr lang="en-US" sz="2400" b="1" dirty="0">
                <a:solidFill>
                  <a:srgbClr val="000000"/>
                </a:solidFill>
                <a:latin typeface="+mn-ea"/>
              </a:rPr>
              <a:t>：</a:t>
            </a:r>
            <a:r>
              <a:rPr lang="ja-JP" altLang="en-US" sz="2400" b="1" dirty="0"/>
              <a:t>中央市</a:t>
            </a:r>
            <a:r>
              <a:rPr lang="ja-JP" altLang="en-US" sz="2400" b="1" dirty="0">
                <a:solidFill>
                  <a:srgbClr val="000000"/>
                </a:solidFill>
                <a:latin typeface="+mn-ea"/>
              </a:rPr>
              <a:t>商工会</a:t>
            </a:r>
            <a:endParaRPr lang="en-US" sz="2400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ts val="3149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+mn-ea"/>
              </a:rPr>
              <a:t>　　　　　 </a:t>
            </a:r>
            <a:r>
              <a:rPr lang="en-US" altLang="ja-JP" sz="2400" b="1" dirty="0">
                <a:solidFill>
                  <a:srgbClr val="000000"/>
                </a:solidFill>
                <a:latin typeface="+mn-ea"/>
              </a:rPr>
              <a:t>TEL</a:t>
            </a:r>
            <a:r>
              <a:rPr lang="ja-JP" altLang="en-US" sz="2400" b="1" dirty="0">
                <a:solidFill>
                  <a:srgbClr val="000000"/>
                </a:solidFill>
                <a:latin typeface="+mn-ea"/>
              </a:rPr>
              <a:t>：</a:t>
            </a:r>
            <a:r>
              <a:rPr lang="ja-JP" altLang="en-US" sz="2400" b="1" dirty="0"/>
              <a:t>０５５ー２７３ー４１４１</a:t>
            </a:r>
            <a:endParaRPr lang="en-US" altLang="ja-JP" sz="2400" b="1" dirty="0"/>
          </a:p>
          <a:p>
            <a:pPr>
              <a:lnSpc>
                <a:spcPts val="3149"/>
              </a:lnSpc>
            </a:pPr>
            <a:endParaRPr lang="en-US" sz="2250" b="1" dirty="0">
              <a:solidFill>
                <a:srgbClr val="000000"/>
              </a:solidFill>
              <a:highlight>
                <a:srgbClr val="FFFF00"/>
              </a:highligh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585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151</Words>
  <Application>Microsoft Office PowerPoint</Application>
  <PresentationFormat>ユーザー設定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Arial</vt:lpstr>
      <vt:lpstr>Calibri</vt:lpstr>
      <vt:lpstr>AR P丸ゴシック体E</vt:lpstr>
      <vt:lpstr>BIZ UDPゴシック</vt:lpstr>
      <vt:lpstr>ＭＳ Ｐゴシック</vt:lpstr>
      <vt:lpstr>HG創英角ｺﾞｼｯｸUB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グーぺ推進事業</dc:title>
  <dc:creator>佐藤 邦彦</dc:creator>
  <cp:lastModifiedBy>中央市商工会</cp:lastModifiedBy>
  <cp:revision>16</cp:revision>
  <cp:lastPrinted>2022-07-26T07:33:46Z</cp:lastPrinted>
  <dcterms:created xsi:type="dcterms:W3CDTF">2006-08-16T00:00:00Z</dcterms:created>
  <dcterms:modified xsi:type="dcterms:W3CDTF">2022-08-02T00:39:16Z</dcterms:modified>
  <dc:identifier>DAFHat0_fN0</dc:identifier>
</cp:coreProperties>
</file>